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64" r:id="rId2"/>
    <p:sldId id="300" r:id="rId3"/>
    <p:sldId id="301" r:id="rId4"/>
    <p:sldId id="267" r:id="rId5"/>
    <p:sldId id="268" r:id="rId6"/>
    <p:sldId id="269" r:id="rId7"/>
    <p:sldId id="270" r:id="rId8"/>
    <p:sldId id="271" r:id="rId9"/>
    <p:sldId id="302" r:id="rId10"/>
    <p:sldId id="303" r:id="rId11"/>
    <p:sldId id="304" r:id="rId12"/>
    <p:sldId id="305" r:id="rId13"/>
    <p:sldId id="306" r:id="rId14"/>
    <p:sldId id="307" r:id="rId15"/>
    <p:sldId id="311" r:id="rId16"/>
    <p:sldId id="312" r:id="rId17"/>
    <p:sldId id="313" r:id="rId18"/>
    <p:sldId id="308" r:id="rId19"/>
    <p:sldId id="309" r:id="rId20"/>
    <p:sldId id="314" r:id="rId21"/>
    <p:sldId id="310" r:id="rId22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/>
    <p:restoredTop sz="78503"/>
  </p:normalViewPr>
  <p:slideViewPr>
    <p:cSldViewPr>
      <p:cViewPr varScale="1">
        <p:scale>
          <a:sx n="177" d="100"/>
          <a:sy n="177" d="100"/>
        </p:scale>
        <p:origin x="24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cytosol of eukaryotic cells, but outside of the nucleus and separate to the autosomes and sex chromosomes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AU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65915-65BC-9D4C-AEEF-4B8B5412371C}" type="slidenum">
              <a:rPr lang="en-AU" altLang="x-none" smtClean="0"/>
              <a:pPr/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209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DEDD7387-E998-9B4B-8C08-B841C9905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90A70FD1-066A-FE46-9F34-9AFF7CF62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 mitochondria is an organelle that sits within the cells, but outside of the nucleus and separate to the autosomes and sex chromosomes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Multiple mitochondria per cell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Mitochondria have a separate genome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16,569 nucleotides long in humans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37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13 genes coding for the oxidative phosphorylation system (energy from food → ATP)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22 tRNA (transport RNA) genes</a:t>
            </a:r>
          </a:p>
          <a:p>
            <a:pPr marL="628650" lvl="1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2 rRNA (ribosomal RNA) genes</a:t>
            </a:r>
          </a:p>
          <a:p>
            <a:pPr marL="171450" indent="-171450">
              <a:buFontTx/>
              <a:buChar char="-"/>
            </a:pPr>
            <a:r>
              <a:rPr lang="en-AU" altLang="en-US" dirty="0">
                <a:latin typeface="Arial" panose="020B0604020202020204" pitchFamily="34" charset="0"/>
                <a:cs typeface="Arial" panose="020B0604020202020204" pitchFamily="34" charset="0"/>
              </a:rPr>
              <a:t>Therefore mutations in mtDNA are often causes defects in oxidative phosphorylation, leading to serious diseases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10E63A48-56E4-324E-AFB9-165F71876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674C98-7AF4-5D46-88FB-63D5075815CF}" type="slidenum">
              <a:rPr lang="en-AU" altLang="en-US" smtClean="0"/>
              <a:pPr/>
              <a:t>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3980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5B4F1E6-4163-284D-B9D0-777E24DF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16250E9E-D7A3-F545-AC57-D932B2E46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almost exclusively maternally inherited in humans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MtDNA is assumed to be non-recombining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high copy number, mtDNA is easy to sequence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Due to relatively fast mutation rate, it accumulates phylogenetic signal rapidly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B81FE354-3AF2-934D-AEC8-F4ED0DDDF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5D8481-7BEF-F24A-904B-7338F3F02E5C}" type="slidenum">
              <a:rPr lang="en-AU" altLang="en-US" smtClean="0"/>
              <a:pPr/>
              <a:t>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9698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BBBC3B70-78DB-EB4C-B1DB-B234E25AF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98082D55-48E4-464E-AFC1-15E0DEC14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This has made it incredibly useful for understanding human evolution, including how people moved out of Africa and colonised the world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Individuals that have an identical mtDNA sequence are said to share a haplotype.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Haplotypes that share a common ancestor to the exclusion of all others form a haplogroup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mutations at specific sites according to the PhyloTree nomenclature and the revised Cambridge Reference Sequence numbering system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BDC8F008-AB72-9C4B-AF86-B28898C96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1FCA16-A072-6944-B0B7-D22C3CA697ED}" type="slidenum">
              <a:rPr lang="en-AU" altLang="en-US" smtClean="0"/>
              <a:pPr/>
              <a:t>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223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35E23C2-AB77-544B-A904-B308F55CF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F6A267A0-3A92-6D42-B868-1F22AEC1D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E28546D-0A6F-7248-A5C6-0325CA81D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2EA696-AB1F-0341-A5AB-3F49281887CF}" type="slidenum">
              <a:rPr lang="en-AU" altLang="en-US" smtClean="0"/>
              <a:pPr/>
              <a:t>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0200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707CC8F0-C609-4142-B180-4589727E5D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73CC371F-75F1-4D48-A92E-96FFA0F4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described by an alternating alphanumeric nomenclature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Major lineages (also known as macro-haplogroups) are denoted by a capitalised letter</a:t>
            </a:r>
          </a:p>
          <a:p>
            <a:pPr marL="628650" lvl="1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Sub-lineages are then denoted by a number, followed by a lower case number</a:t>
            </a:r>
          </a:p>
          <a:p>
            <a:pPr marL="628650" lvl="1" indent="-171450">
              <a:buFontTx/>
              <a:buChar char="-"/>
            </a:pP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defined by collections of mutations across the mtDNA</a:t>
            </a:r>
          </a:p>
          <a:p>
            <a:pPr marL="171450" indent="-171450">
              <a:buFontTx/>
              <a:buChar char="-"/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Haplogroups are then predicted by software that utilises genotypes at available sites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79FB616E-6409-9646-878A-208FDE2E7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8DF00F-12D9-3D41-BDFA-14873B404924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1508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genom.9.081307.164242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26/science.112167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9.02.048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>
            <a:extLst>
              <a:ext uri="{FF2B5EF4-FFF2-40B4-BE49-F238E27FC236}">
                <a16:creationId xmlns:a16="http://schemas.microsoft.com/office/drawing/2014/main" id="{3BD837C9-8FFD-AA44-9F03-B5CF32BAB9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926316"/>
            <a:ext cx="8207375" cy="150810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MitoImpute</a:t>
            </a:r>
            <a:r>
              <a:rPr lang="en-US" altLang="en-US" dirty="0"/>
              <a:t>:</a:t>
            </a:r>
            <a:br>
              <a:rPr lang="en-US" altLang="en-US" dirty="0"/>
            </a:br>
            <a:r>
              <a:rPr lang="en-US" sz="2800" dirty="0"/>
              <a:t>Mitochondrial DNA reference panel and imputation pipeline</a:t>
            </a:r>
            <a:endParaRPr lang="en-US" altLang="en-US" dirty="0"/>
          </a:p>
        </p:txBody>
      </p:sp>
      <p:sp>
        <p:nvSpPr>
          <p:cNvPr id="14338" name="Rectangle 5">
            <a:extLst>
              <a:ext uri="{FF2B5EF4-FFF2-40B4-BE49-F238E27FC236}">
                <a16:creationId xmlns:a16="http://schemas.microsoft.com/office/drawing/2014/main" id="{07240BC3-8FD9-B449-A745-3E10C16D46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325"/>
            <a:ext cx="8280400" cy="1323975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Tim W McInerney</a:t>
            </a:r>
            <a:r>
              <a:rPr lang="en-US" altLang="en-US" sz="2000" dirty="0"/>
              <a:t>, Brian Fulton-Howard, Christopher Patterson, </a:t>
            </a:r>
            <a:r>
              <a:rPr lang="en-US" altLang="en-US" sz="2000" dirty="0" err="1"/>
              <a:t>Devashi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Paliwal</a:t>
            </a:r>
            <a:r>
              <a:rPr lang="en-US" altLang="en-US" sz="2000" dirty="0"/>
              <a:t>, Lars S </a:t>
            </a:r>
            <a:r>
              <a:rPr lang="en-US" altLang="en-US" sz="2000" dirty="0" err="1"/>
              <a:t>Jermiin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Hardip</a:t>
            </a:r>
            <a:r>
              <a:rPr lang="en-US" altLang="en-US" sz="2000" dirty="0"/>
              <a:t> R Patel, Judy Pa, Russell H </a:t>
            </a:r>
            <a:r>
              <a:rPr lang="en-US" altLang="en-US" sz="2000" dirty="0" err="1"/>
              <a:t>Swerdlow</a:t>
            </a:r>
            <a:r>
              <a:rPr lang="en-US" altLang="en-US" sz="2000" dirty="0"/>
              <a:t>, Alison </a:t>
            </a:r>
            <a:r>
              <a:rPr lang="en-US" altLang="en-US" sz="2000" dirty="0" err="1"/>
              <a:t>Goate</a:t>
            </a:r>
            <a:r>
              <a:rPr lang="en-US" altLang="en-US" sz="2000" dirty="0"/>
              <a:t>, Simon Easteal, Shea J Andrews, for the Alzheimer’s Disease Neuroimaging Initiative </a:t>
            </a:r>
          </a:p>
        </p:txBody>
      </p:sp>
    </p:spTree>
    <p:extLst>
      <p:ext uri="{BB962C8B-B14F-4D97-AF65-F5344CB8AC3E}">
        <p14:creationId xmlns:p14="http://schemas.microsoft.com/office/powerpoint/2010/main" val="171472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C24AA-9A7D-6D49-AC4E-490439DB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10</a:t>
            </a:fld>
            <a:endParaRPr lang="en-AU" altLang="x-non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B333C-F84A-6C4A-9C92-FCB229065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 bwMode="auto">
          <a:xfrm>
            <a:off x="2627784" y="619534"/>
            <a:ext cx="3888432" cy="41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4BD1B-3F8A-1E40-9B19-FBB794D56FC3}"/>
              </a:ext>
            </a:extLst>
          </p:cNvPr>
          <p:cNvSpPr txBox="1"/>
          <p:nvPr/>
        </p:nvSpPr>
        <p:spPr>
          <a:xfrm>
            <a:off x="2627784" y="4857750"/>
            <a:ext cx="4818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Li, et al. (2009) Genotype imputation. </a:t>
            </a:r>
            <a:r>
              <a:rPr lang="en-US" sz="800" i="1" dirty="0">
                <a:hlinkClick r:id="rId3"/>
              </a:rPr>
              <a:t>Annual Review of Genomics and Human Genetics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10</a:t>
            </a:r>
            <a:r>
              <a:rPr lang="en-US" sz="800" dirty="0">
                <a:hlinkClick r:id="rId3"/>
              </a:rPr>
              <a:t>: 387-406.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52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BD1AE-5C0A-AC47-B546-2AAD189A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diversity and incomplete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5C57-2F8F-4143-BE02-7BF0DD819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publicly available mitochondrial reference panel exists that is:</a:t>
            </a:r>
          </a:p>
          <a:p>
            <a:pPr lvl="1"/>
            <a:r>
              <a:rPr lang="en-US" sz="1800" dirty="0"/>
              <a:t>Well-curated and high-quality</a:t>
            </a:r>
          </a:p>
          <a:p>
            <a:pPr lvl="1"/>
            <a:r>
              <a:rPr lang="en-US" sz="1800" dirty="0"/>
              <a:t>Globally representative</a:t>
            </a:r>
          </a:p>
          <a:p>
            <a:pPr lvl="1"/>
            <a:endParaRPr lang="en-US" sz="1800" dirty="0"/>
          </a:p>
          <a:p>
            <a:r>
              <a:rPr lang="en-US" sz="2000" dirty="0"/>
              <a:t>Genotyping studies only capture known points of variation or points of interest</a:t>
            </a:r>
          </a:p>
          <a:p>
            <a:pPr lvl="1"/>
            <a:r>
              <a:rPr lang="en-US" sz="1800" dirty="0"/>
              <a:t>Misses variants rare globally or private to under-represented populations</a:t>
            </a:r>
          </a:p>
          <a:p>
            <a:pPr lvl="1"/>
            <a:r>
              <a:rPr lang="en-US" sz="1800" dirty="0"/>
              <a:t>Not comparable to modern full-sequence data (i.e. ADNI 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7B49D-B7A2-EA40-B81C-D9B73FBA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66977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1E3B-6293-4C42-8B7E-F891BC1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08F5-4D41-6B48-8010-90214CC8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Downloaded 44,299 publicly available complete human mitochondrial genome sequences</a:t>
            </a:r>
          </a:p>
          <a:p>
            <a:endParaRPr lang="en-US" sz="2400" dirty="0"/>
          </a:p>
          <a:p>
            <a:r>
              <a:rPr lang="en-US" sz="2400" dirty="0"/>
              <a:t>Aligned sequences to a </a:t>
            </a:r>
            <a:r>
              <a:rPr lang="en-US" sz="2400" u="sng" dirty="0"/>
              <a:t>reference alignment</a:t>
            </a:r>
          </a:p>
          <a:p>
            <a:pPr lvl="1"/>
            <a:r>
              <a:rPr lang="en-US" sz="2000" dirty="0"/>
              <a:t>Ensures the consistent placement of sequence ‘gaps’</a:t>
            </a:r>
          </a:p>
          <a:p>
            <a:pPr lvl="1"/>
            <a:r>
              <a:rPr lang="en-US" sz="2000" dirty="0"/>
              <a:t>&gt;7k sequences aligned to the </a:t>
            </a:r>
            <a:r>
              <a:rPr lang="en-US" sz="2000" u="sng" dirty="0"/>
              <a:t>revised Cambridge Reference Sequence (</a:t>
            </a:r>
            <a:r>
              <a:rPr lang="en-US" sz="2000" u="sng" dirty="0" err="1"/>
              <a:t>rCRS</a:t>
            </a:r>
            <a:r>
              <a:rPr lang="en-US" sz="2000" u="sng" dirty="0"/>
              <a:t>)</a:t>
            </a:r>
          </a:p>
          <a:p>
            <a:pPr lvl="1"/>
            <a:r>
              <a:rPr lang="en-US" sz="2000" dirty="0"/>
              <a:t>Mixture of alignment by algorithm and manual decisions made by experienced researchers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4D04-4A82-B947-B276-9FCA3D73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9182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Performed QC to retain only high-quality sequences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=36,960</m:t>
                    </m:r>
                  </m:oMath>
                </a14:m>
                <a:r>
                  <a:rPr lang="en-US" sz="1800" dirty="0"/>
                  <a:t> after QC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Filtered to different minor allele frequencies (MAF)</a:t>
                </a:r>
              </a:p>
              <a:p>
                <a:pPr lvl="1"/>
                <a:r>
                  <a:rPr lang="en-US" sz="1800" dirty="0"/>
                  <a:t>1%, 0.5%, 0.1%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Created imputation pipeline using IMPUTE2</a:t>
                </a:r>
              </a:p>
              <a:p>
                <a:pPr lvl="1"/>
                <a:r>
                  <a:rPr lang="en-US" sz="1600" dirty="0"/>
                  <a:t>Chromosome X protocol</a:t>
                </a:r>
              </a:p>
              <a:p>
                <a:pPr lvl="1"/>
                <a:r>
                  <a:rPr lang="en-US" sz="1600" dirty="0"/>
                  <a:t>Set all samples to male (no recombination!) 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69195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5A0E-1539-BC46-BB8D-B77C11FD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MitoImpute</a:t>
            </a:r>
            <a:r>
              <a:rPr lang="en-US" dirty="0"/>
              <a:t> reference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Determined ability to impute missing variants by creating </a:t>
                </a:r>
                <a:r>
                  <a:rPr lang="en-US" sz="2000" i="1" dirty="0"/>
                  <a:t>in silico</a:t>
                </a:r>
                <a:r>
                  <a:rPr lang="en-US" sz="2000" dirty="0"/>
                  <a:t> genotyping microarrays</a:t>
                </a:r>
              </a:p>
              <a:p>
                <a:pPr lvl="1"/>
                <a:r>
                  <a:rPr lang="en-US" sz="1600" dirty="0"/>
                  <a:t>Tested different MAFs</a:t>
                </a:r>
              </a:p>
              <a:p>
                <a:pPr lvl="1"/>
                <a:r>
                  <a:rPr lang="en-US" sz="1600" dirty="0"/>
                  <a:t>Tested number of reference haplotypes to be included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h𝑎𝑝</m:t>
                        </m:r>
                      </m:sub>
                    </m:sSub>
                  </m:oMath>
                </a14:m>
                <a:r>
                  <a:rPr lang="en-US" sz="1600" dirty="0"/>
                  <a:t> parameter)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Measured imputation accuracy in between whole-molecule sequences (truth set) and genotyped dataset or imputed dataset</a:t>
                </a:r>
              </a:p>
              <a:p>
                <a:pPr lvl="1"/>
                <a:r>
                  <a:rPr lang="en-US" sz="1600" dirty="0"/>
                  <a:t>Genotype concordance (Matthew’s correlation coefficient, MCC)</a:t>
                </a:r>
              </a:p>
              <a:p>
                <a:pPr lvl="1"/>
                <a:r>
                  <a:rPr lang="en-US" sz="1600" dirty="0"/>
                  <a:t>Haplogroup concordance</a:t>
                </a:r>
              </a:p>
              <a:p>
                <a:pPr lvl="2"/>
                <a:r>
                  <a:rPr lang="en-US" sz="1200" dirty="0"/>
                  <a:t>HaploGrep2.0</a:t>
                </a:r>
              </a:p>
              <a:p>
                <a:pPr lvl="2"/>
                <a:r>
                  <a:rPr lang="en-US" sz="1200" dirty="0"/>
                  <a:t>Hi-MC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5973A-9797-2144-B3C2-ADE4AC4A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10" b="-6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E771-1B6E-BE41-B259-E9E4A18E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4063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EFEF08-28EE-1948-928C-94DF9153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quality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72B0D3E-4908-B04D-8521-1212ADF549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01607087"/>
              </p:ext>
            </p:extLst>
          </p:nvPr>
        </p:nvGraphicFramePr>
        <p:xfrm>
          <a:off x="457200" y="1436688"/>
          <a:ext cx="4038600" cy="3279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96957216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91404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Value(s)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9932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Sequences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44,299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461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16,569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3714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Completeness Score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0.9997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828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sequences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0.9119 - 1.0000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8169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individual sites (</a:t>
                      </a:r>
                      <a:r>
                        <a:rPr lang="en-AU" sz="1100" i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0.4429 - 1.0000</a:t>
                      </a:r>
                      <a:endParaRPr lang="en-AU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959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-score for pairs of sequences (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AU" sz="1100" i="1" baseline="-250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≠</a:t>
                      </a:r>
                      <a:r>
                        <a:rPr lang="en-AU" sz="110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[min-max]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0.8314 - 1.0000</a:t>
                      </a:r>
                      <a:endParaRPr lang="en-AU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054998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2BF47-836A-A14A-A8B9-F56650631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Measured alignment quality in </a:t>
            </a:r>
            <a:r>
              <a:rPr lang="en-US" sz="1800" dirty="0" err="1"/>
              <a:t>AliStat</a:t>
            </a:r>
            <a:endParaRPr lang="en-US" sz="1800" dirty="0"/>
          </a:p>
          <a:p>
            <a:r>
              <a:rPr lang="en-AU" sz="1800" i="1" dirty="0"/>
              <a:t>C</a:t>
            </a:r>
            <a:r>
              <a:rPr lang="en-AU" sz="1800" i="1" baseline="-25000" dirty="0"/>
              <a:t>a</a:t>
            </a:r>
            <a:r>
              <a:rPr lang="en-AU" sz="1800" dirty="0"/>
              <a:t> is the completeness of the alignment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r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r</a:t>
            </a:r>
            <a:r>
              <a:rPr lang="en-AU" sz="1800" baseline="30000" dirty="0" err="1"/>
              <a:t>th</a:t>
            </a:r>
            <a:r>
              <a:rPr lang="en-AU" sz="1800" dirty="0"/>
              <a:t> sequence</a:t>
            </a:r>
          </a:p>
          <a:p>
            <a:r>
              <a:rPr lang="en-AU" sz="1800" i="1" dirty="0"/>
              <a:t>C</a:t>
            </a:r>
            <a:r>
              <a:rPr lang="en-AU" sz="1800" i="1" baseline="-25000" dirty="0"/>
              <a:t>c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c</a:t>
            </a:r>
            <a:r>
              <a:rPr lang="en-AU" sz="1800" baseline="30000" dirty="0" err="1"/>
              <a:t>th</a:t>
            </a:r>
            <a:r>
              <a:rPr lang="en-AU" sz="1800" dirty="0"/>
              <a:t> site</a:t>
            </a:r>
          </a:p>
          <a:p>
            <a:r>
              <a:rPr lang="en-AU" sz="1800" i="1" dirty="0" err="1"/>
              <a:t>C</a:t>
            </a:r>
            <a:r>
              <a:rPr lang="en-AU" sz="1800" i="1" baseline="-25000" dirty="0" err="1"/>
              <a:t>ij</a:t>
            </a:r>
            <a:r>
              <a:rPr lang="en-AU" sz="1800" dirty="0"/>
              <a:t> is the completeness of the </a:t>
            </a:r>
            <a:r>
              <a:rPr lang="en-AU" sz="1800" i="1" dirty="0" err="1"/>
              <a:t>i</a:t>
            </a:r>
            <a:r>
              <a:rPr lang="en-AU" sz="1800" baseline="30000" dirty="0" err="1"/>
              <a:t>th</a:t>
            </a:r>
            <a:r>
              <a:rPr lang="en-AU" sz="1800" dirty="0"/>
              <a:t> and </a:t>
            </a:r>
            <a:r>
              <a:rPr lang="en-AU" sz="1800" i="1" dirty="0" err="1"/>
              <a:t>j</a:t>
            </a:r>
            <a:r>
              <a:rPr lang="en-AU" sz="1800" baseline="30000" dirty="0" err="1"/>
              <a:t>th</a:t>
            </a:r>
            <a:r>
              <a:rPr lang="en-AU" sz="1800" dirty="0"/>
              <a:t> sequences. 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65482-78B7-154E-98C1-7D2189C5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8685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5E96-B1A0-5548-A1E4-9CACB909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Diversity in the reference alignment/panel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F90581-F104-E84C-872F-79E8D295C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145523"/>
              </p:ext>
            </p:extLst>
          </p:nvPr>
        </p:nvGraphicFramePr>
        <p:xfrm>
          <a:off x="457200" y="1436688"/>
          <a:ext cx="8229600" cy="2966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115894642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160373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52943722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44793986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84021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samples with geographic provenance information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filtered data (n=36,960)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total number of samples in unfiltered data (n=44,299)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5.135%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52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11.083%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2.137%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6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28.970%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5.587%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7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54.082%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758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78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19.286%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16.091%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0623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C94B9-926F-1249-929C-0B7021E6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4F2B-9D21-E245-9AF4-6B0C0FFEE9E0}" type="slidenum">
              <a:rPr lang="en-AU" altLang="x-none" smtClean="0"/>
              <a:pPr/>
              <a:t>16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4F5A7-5A43-F143-9358-0E2C37F9F6A5}"/>
              </a:ext>
            </a:extLst>
          </p:cNvPr>
          <p:cNvSpPr txBox="1"/>
          <p:nvPr/>
        </p:nvSpPr>
        <p:spPr>
          <a:xfrm>
            <a:off x="468313" y="440268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Overall: 49 countries across all continents; 54 additional sub-regions</a:t>
            </a:r>
          </a:p>
          <a:p>
            <a:r>
              <a:rPr lang="en-US" sz="1400" dirty="0"/>
              <a:t>Total of 103 regions of geographic provenance</a:t>
            </a:r>
          </a:p>
        </p:txBody>
      </p:sp>
    </p:spTree>
    <p:extLst>
      <p:ext uri="{BB962C8B-B14F-4D97-AF65-F5344CB8AC3E}">
        <p14:creationId xmlns:p14="http://schemas.microsoft.com/office/powerpoint/2010/main" val="44241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A1DC0-A49C-D148-B045-F4268D59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17</a:t>
            </a:fld>
            <a:endParaRPr lang="en-AU" altLang="x-none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3656A82-E034-E94F-9A94-FC792074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34"/>
            <a:ext cx="9144000" cy="42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8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28AF4-2AFB-814B-AAE5-32E748D0D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SOME TEXT IN YEAH?!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E1F1-91AD-4348-B0F4-D5B0B269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18</a:t>
            </a:fld>
            <a:endParaRPr lang="en-AU" altLang="x-none"/>
          </a:p>
        </p:txBody>
      </p:sp>
      <p:pic>
        <p:nvPicPr>
          <p:cNvPr id="13" name="Content Placeholder 12" descr="A picture containing sitting, dark, light, lit&#10;&#10;Description automatically generated">
            <a:extLst>
              <a:ext uri="{FF2B5EF4-FFF2-40B4-BE49-F238E27FC236}">
                <a16:creationId xmlns:a16="http://schemas.microsoft.com/office/drawing/2014/main" id="{AD3786F6-7B4F-5D48-BBB1-57B3E19B4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646460"/>
            <a:ext cx="4176464" cy="4176464"/>
          </a:xfrm>
        </p:spPr>
      </p:pic>
    </p:spTree>
    <p:extLst>
      <p:ext uri="{BB962C8B-B14F-4D97-AF65-F5344CB8AC3E}">
        <p14:creationId xmlns:p14="http://schemas.microsoft.com/office/powerpoint/2010/main" val="84886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5C13E-21BF-A34D-9F62-46B13247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19</a:t>
            </a:fld>
            <a:endParaRPr lang="en-AU" altLang="x-none"/>
          </a:p>
        </p:txBody>
      </p:sp>
      <p:pic>
        <p:nvPicPr>
          <p:cNvPr id="6" name="Picture 5" descr="A picture containing light, sitting, lit, dark&#10;&#10;Description automatically generated">
            <a:extLst>
              <a:ext uri="{FF2B5EF4-FFF2-40B4-BE49-F238E27FC236}">
                <a16:creationId xmlns:a16="http://schemas.microsoft.com/office/drawing/2014/main" id="{29712179-957E-0947-98D1-5900B304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FC1C-8C09-9340-A03E-707E6A78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361EE0-35A7-7F44-BE21-1AA65A8D0A32}" type="slidenum">
              <a:rPr lang="en-AU" altLang="en-US" smtClean="0"/>
              <a:pPr>
                <a:defRPr/>
              </a:pPr>
              <a:t>2</a:t>
            </a:fld>
            <a:endParaRPr lang="en-A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11AA-BDC8-F341-AD23-845994357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23950"/>
            <a:ext cx="8763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378F9B-0DFF-5643-8410-117B53C1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20</a:t>
            </a:fld>
            <a:endParaRPr lang="en-AU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1079-BC5D-264E-9DBA-A3E05DB0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94"/>
            <a:ext cx="9144000" cy="42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5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EABB9-E8C7-6641-874B-DFE6E126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21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8357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872E33-9C17-BB4E-9D09-06A6FB9F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A1E52D-A071-D64E-9DCA-DFB8ADDE1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Genome of mitochondrion organelles found within cytosol of eukaryotic organisms</a:t>
            </a:r>
          </a:p>
          <a:p>
            <a:endParaRPr lang="en-US" sz="2000" dirty="0"/>
          </a:p>
          <a:p>
            <a:r>
              <a:rPr lang="en-US" sz="2000" dirty="0"/>
              <a:t>Genome separate from nuclear genome</a:t>
            </a:r>
          </a:p>
          <a:p>
            <a:pPr lvl="1"/>
            <a:r>
              <a:rPr lang="en-US" sz="1800" dirty="0"/>
              <a:t>Some mitochondrial genes are encoded in nuclear genome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69151-03FE-0041-B41D-BB28CD56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18A7-E4DE-1D4E-9EBA-144F41C577F4}" type="slidenum">
              <a:rPr lang="en-AU" altLang="x-none" smtClean="0"/>
              <a:pPr/>
              <a:t>3</a:t>
            </a:fld>
            <a:endParaRPr lang="en-AU" altLang="x-none"/>
          </a:p>
        </p:txBody>
      </p:sp>
      <p:pic>
        <p:nvPicPr>
          <p:cNvPr id="11" name="Content Placeholder 5" descr="A picture containing device&#10;&#10;Description automatically generated">
            <a:extLst>
              <a:ext uri="{FF2B5EF4-FFF2-40B4-BE49-F238E27FC236}">
                <a16:creationId xmlns:a16="http://schemas.microsoft.com/office/drawing/2014/main" id="{5196FBA8-A2FD-C045-8DCE-CA1D9E2B56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52429"/>
            <a:ext cx="4038600" cy="272605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166D9-94DC-5D40-BAAF-4245563738FD}"/>
              </a:ext>
            </a:extLst>
          </p:cNvPr>
          <p:cNvSpPr txBox="1"/>
          <p:nvPr/>
        </p:nvSpPr>
        <p:spPr>
          <a:xfrm>
            <a:off x="4572000" y="4382624"/>
            <a:ext cx="45304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Kurland, et al. (2006) Genomics and the irreducible nature of eukaryote cells. Science 312(5776): 1011-1014.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143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F77E1827-DBA3-F145-86AF-49C64B3F2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Mitochondrial DNA (mtDNA)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F61F0E83-0763-DF4C-94D4-251D9E0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EE9F70-8EEC-0842-8800-07527668B1A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AU" altLang="en-US" sz="1400"/>
          </a:p>
        </p:txBody>
      </p:sp>
      <p:pic>
        <p:nvPicPr>
          <p:cNvPr id="17411" name="Content Placeholder 10">
            <a:extLst>
              <a:ext uri="{FF2B5EF4-FFF2-40B4-BE49-F238E27FC236}">
                <a16:creationId xmlns:a16="http://schemas.microsoft.com/office/drawing/2014/main" id="{B1CF65B3-6A65-8B49-9154-7754A1F089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608013"/>
            <a:ext cx="2749550" cy="4227512"/>
          </a:xfrm>
        </p:spPr>
      </p:pic>
      <p:pic>
        <p:nvPicPr>
          <p:cNvPr id="17412" name="Content Placeholder 4">
            <a:extLst>
              <a:ext uri="{FF2B5EF4-FFF2-40B4-BE49-F238E27FC236}">
                <a16:creationId xmlns:a16="http://schemas.microsoft.com/office/drawing/2014/main" id="{495F2FA7-F307-354E-B880-2518644EA2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263" y="1436688"/>
            <a:ext cx="3292475" cy="3157537"/>
          </a:xfrm>
        </p:spPr>
      </p:pic>
      <p:sp>
        <p:nvSpPr>
          <p:cNvPr id="17413" name="TextBox 6">
            <a:extLst>
              <a:ext uri="{FF2B5EF4-FFF2-40B4-BE49-F238E27FC236}">
                <a16:creationId xmlns:a16="http://schemas.microsoft.com/office/drawing/2014/main" id="{97DAD77E-BAA9-8F49-ADDF-DC988CE35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4911725"/>
            <a:ext cx="2378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Taylor &amp; Turnbull (2005). DOI: 10.1038/nrg1606</a:t>
            </a:r>
          </a:p>
        </p:txBody>
      </p:sp>
      <p:sp>
        <p:nvSpPr>
          <p:cNvPr id="17414" name="TextBox 9">
            <a:extLst>
              <a:ext uri="{FF2B5EF4-FFF2-40B4-BE49-F238E27FC236}">
                <a16:creationId xmlns:a16="http://schemas.microsoft.com/office/drawing/2014/main" id="{BFA63692-6C6F-6A44-BB16-263D9202C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4911725"/>
            <a:ext cx="24495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Gorman et al. (2016). DOI: 10.1038/nrdp.2016.80</a:t>
            </a:r>
          </a:p>
        </p:txBody>
      </p:sp>
    </p:spTree>
    <p:extLst>
      <p:ext uri="{BB962C8B-B14F-4D97-AF65-F5344CB8AC3E}">
        <p14:creationId xmlns:p14="http://schemas.microsoft.com/office/powerpoint/2010/main" val="3951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5">
            <a:extLst>
              <a:ext uri="{FF2B5EF4-FFF2-40B4-BE49-F238E27FC236}">
                <a16:creationId xmlns:a16="http://schemas.microsoft.com/office/drawing/2014/main" id="{E41363D5-40FE-1F44-B501-1B3AF79A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19458" name="Slide Number Placeholder 4">
            <a:extLst>
              <a:ext uri="{FF2B5EF4-FFF2-40B4-BE49-F238E27FC236}">
                <a16:creationId xmlns:a16="http://schemas.microsoft.com/office/drawing/2014/main" id="{237F4A5C-0C70-ED41-B9A0-645595D6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C637C6-B61F-C34F-8EC6-8FA95A1CBE06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AU" altLang="en-US" sz="1400"/>
          </a:p>
        </p:txBody>
      </p:sp>
      <p:pic>
        <p:nvPicPr>
          <p:cNvPr id="19459" name="Content Placeholder 7">
            <a:extLst>
              <a:ext uri="{FF2B5EF4-FFF2-40B4-BE49-F238E27FC236}">
                <a16:creationId xmlns:a16="http://schemas.microsoft.com/office/drawing/2014/main" id="{54A7B878-5117-844B-9F82-85BB1DE905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388" y="1484313"/>
            <a:ext cx="5483225" cy="3319462"/>
          </a:xfrm>
        </p:spPr>
      </p:pic>
      <p:sp>
        <p:nvSpPr>
          <p:cNvPr id="19460" name="TextBox 9">
            <a:extLst>
              <a:ext uri="{FF2B5EF4-FFF2-40B4-BE49-F238E27FC236}">
                <a16:creationId xmlns:a16="http://schemas.microsoft.com/office/drawing/2014/main" id="{2F867A30-C7F4-B741-93B9-A669DF6F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4911725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23andMe</a:t>
            </a:r>
          </a:p>
        </p:txBody>
      </p:sp>
    </p:spTree>
    <p:extLst>
      <p:ext uri="{BB962C8B-B14F-4D97-AF65-F5344CB8AC3E}">
        <p14:creationId xmlns:p14="http://schemas.microsoft.com/office/powerpoint/2010/main" val="356790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5">
            <a:extLst>
              <a:ext uri="{FF2B5EF4-FFF2-40B4-BE49-F238E27FC236}">
                <a16:creationId xmlns:a16="http://schemas.microsoft.com/office/drawing/2014/main" id="{E2BDC2D0-5E45-4A48-A822-95A1169DE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Mitochondrial DNA (mtDNA)</a:t>
            </a:r>
          </a:p>
        </p:txBody>
      </p:sp>
      <p:sp>
        <p:nvSpPr>
          <p:cNvPr id="21506" name="Slide Number Placeholder 4">
            <a:extLst>
              <a:ext uri="{FF2B5EF4-FFF2-40B4-BE49-F238E27FC236}">
                <a16:creationId xmlns:a16="http://schemas.microsoft.com/office/drawing/2014/main" id="{7148E6E8-5AC2-3148-9DAE-35FF5CC7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D5857D-86CA-BA47-B88E-06B29264DC73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AU" altLang="en-US" sz="1400"/>
          </a:p>
        </p:txBody>
      </p:sp>
      <p:sp>
        <p:nvSpPr>
          <p:cNvPr id="21507" name="TextBox 9">
            <a:extLst>
              <a:ext uri="{FF2B5EF4-FFF2-40B4-BE49-F238E27FC236}">
                <a16:creationId xmlns:a16="http://schemas.microsoft.com/office/drawing/2014/main" id="{4EFAB191-8375-0149-95A1-D9BCF9D6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927600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23andMe</a:t>
            </a:r>
          </a:p>
        </p:txBody>
      </p:sp>
      <p:pic>
        <p:nvPicPr>
          <p:cNvPr id="21508" name="Content Placeholder 6">
            <a:extLst>
              <a:ext uri="{FF2B5EF4-FFF2-40B4-BE49-F238E27FC236}">
                <a16:creationId xmlns:a16="http://schemas.microsoft.com/office/drawing/2014/main" id="{0D624F4F-47E7-7B43-9605-46998B36C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1376363"/>
            <a:ext cx="8255000" cy="3481387"/>
          </a:xfrm>
        </p:spPr>
      </p:pic>
    </p:spTree>
    <p:extLst>
      <p:ext uri="{BB962C8B-B14F-4D97-AF65-F5344CB8AC3E}">
        <p14:creationId xmlns:p14="http://schemas.microsoft.com/office/powerpoint/2010/main" val="323681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5">
            <a:extLst>
              <a:ext uri="{FF2B5EF4-FFF2-40B4-BE49-F238E27FC236}">
                <a16:creationId xmlns:a16="http://schemas.microsoft.com/office/drawing/2014/main" id="{608E3B5B-03E2-094F-82A9-EB9329712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48C11DA8-380C-D44F-8818-3ABFFD1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A19CB5-6BBA-FD4C-8BDB-41B771121EB7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23555" name="TextBox 9">
            <a:extLst>
              <a:ext uri="{FF2B5EF4-FFF2-40B4-BE49-F238E27FC236}">
                <a16:creationId xmlns:a16="http://schemas.microsoft.com/office/drawing/2014/main" id="{9C08777C-0179-E241-BFE8-159621943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3556" name="Content Placeholder 7">
            <a:extLst>
              <a:ext uri="{FF2B5EF4-FFF2-40B4-BE49-F238E27FC236}">
                <a16:creationId xmlns:a16="http://schemas.microsoft.com/office/drawing/2014/main" id="{723B35D8-0FFC-894B-A302-8D1BC42CB0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13142"/>
          <a:stretch>
            <a:fillRect/>
          </a:stretch>
        </p:blipFill>
        <p:spPr>
          <a:xfrm>
            <a:off x="1403350" y="1368425"/>
            <a:ext cx="6359525" cy="3487738"/>
          </a:xfrm>
        </p:spPr>
      </p:pic>
    </p:spTree>
    <p:extLst>
      <p:ext uri="{BB962C8B-B14F-4D97-AF65-F5344CB8AC3E}">
        <p14:creationId xmlns:p14="http://schemas.microsoft.com/office/powerpoint/2010/main" val="409567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>
            <a:extLst>
              <a:ext uri="{FF2B5EF4-FFF2-40B4-BE49-F238E27FC236}">
                <a16:creationId xmlns:a16="http://schemas.microsoft.com/office/drawing/2014/main" id="{B5DA4970-108F-AE4E-9653-4BE1CF6AF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mtDNA Haplogroups</a:t>
            </a:r>
          </a:p>
        </p:txBody>
      </p:sp>
      <p:sp>
        <p:nvSpPr>
          <p:cNvPr id="25602" name="Slide Number Placeholder 4">
            <a:extLst>
              <a:ext uri="{FF2B5EF4-FFF2-40B4-BE49-F238E27FC236}">
                <a16:creationId xmlns:a16="http://schemas.microsoft.com/office/drawing/2014/main" id="{2CFFD6CD-E9B8-1440-9CF9-7630E162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4CE1AF-2789-3949-9EE1-F4D353DA5FAE}" type="slidenum">
              <a:rPr lang="en-AU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AU" altLang="en-US" sz="1400"/>
          </a:p>
        </p:txBody>
      </p:sp>
      <p:sp>
        <p:nvSpPr>
          <p:cNvPr id="25603" name="TextBox 9">
            <a:extLst>
              <a:ext uri="{FF2B5EF4-FFF2-40B4-BE49-F238E27FC236}">
                <a16:creationId xmlns:a16="http://schemas.microsoft.com/office/drawing/2014/main" id="{434F3F40-7899-CF45-BEF1-EA2E2766C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4911725"/>
            <a:ext cx="14811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  <p:pic>
        <p:nvPicPr>
          <p:cNvPr id="25604" name="Content Placeholder 6">
            <a:extLst>
              <a:ext uri="{FF2B5EF4-FFF2-40B4-BE49-F238E27FC236}">
                <a16:creationId xmlns:a16="http://schemas.microsoft.com/office/drawing/2014/main" id="{B68D1345-61DE-7C4C-9CCF-4F6DBD755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7025" y="1173163"/>
            <a:ext cx="5008563" cy="3684587"/>
          </a:xfrm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1F5D224D-6C9B-8C47-90C0-D7463F38C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2284413"/>
            <a:ext cx="992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800"/>
              <a:t>H2a2a1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B199A-44ED-6C47-BDBE-267FF9FD86FE}"/>
              </a:ext>
            </a:extLst>
          </p:cNvPr>
          <p:cNvCxnSpPr/>
          <p:nvPr/>
        </p:nvCxnSpPr>
        <p:spPr>
          <a:xfrm>
            <a:off x="4583113" y="2643188"/>
            <a:ext cx="293687" cy="720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7" name="Picture 13">
            <a:extLst>
              <a:ext uri="{FF2B5EF4-FFF2-40B4-BE49-F238E27FC236}">
                <a16:creationId xmlns:a16="http://schemas.microsoft.com/office/drawing/2014/main" id="{1411EA65-6BAA-9743-98CB-87665EAF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803400"/>
            <a:ext cx="2805112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469E6-A4E4-DE4E-A799-1794E31C4F57}"/>
              </a:ext>
            </a:extLst>
          </p:cNvPr>
          <p:cNvCxnSpPr>
            <a:cxnSpLocks/>
            <a:endCxn id="25605" idx="1"/>
          </p:cNvCxnSpPr>
          <p:nvPr/>
        </p:nvCxnSpPr>
        <p:spPr>
          <a:xfrm>
            <a:off x="3284538" y="2451100"/>
            <a:ext cx="852487" cy="1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9" name="TextBox 16">
            <a:extLst>
              <a:ext uri="{FF2B5EF4-FFF2-40B4-BE49-F238E27FC236}">
                <a16:creationId xmlns:a16="http://schemas.microsoft.com/office/drawing/2014/main" id="{5DFF246A-E33C-5146-B48D-3474D835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911725"/>
            <a:ext cx="1481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800"/>
              <a:t>PhyloTree, van Oven (2017)</a:t>
            </a:r>
          </a:p>
        </p:txBody>
      </p:sp>
    </p:spTree>
    <p:extLst>
      <p:ext uri="{BB962C8B-B14F-4D97-AF65-F5344CB8AC3E}">
        <p14:creationId xmlns:p14="http://schemas.microsoft.com/office/powerpoint/2010/main" val="122975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80D0-60C5-B445-8EC6-D0F1D912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9</a:t>
            </a:fld>
            <a:endParaRPr lang="en-AU" altLang="x-non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404D0F-6399-794E-972E-336A6F60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73838"/>
            <a:ext cx="6192690" cy="41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39D89-1105-164B-A71B-464D4FB4D17C}"/>
              </a:ext>
            </a:extLst>
          </p:cNvPr>
          <p:cNvSpPr txBox="1"/>
          <p:nvPr/>
        </p:nvSpPr>
        <p:spPr>
          <a:xfrm>
            <a:off x="1475656" y="4857750"/>
            <a:ext cx="42370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hlinkClick r:id="rId3"/>
              </a:rPr>
              <a:t>Sirugo</a:t>
            </a:r>
            <a:r>
              <a:rPr lang="en-US" sz="800" dirty="0">
                <a:hlinkClick r:id="rId3"/>
              </a:rPr>
              <a:t>, et al. (2019) The Missing Diversity in Human Genetic Studies. </a:t>
            </a:r>
            <a:r>
              <a:rPr lang="en-US" sz="800" i="1" dirty="0">
                <a:hlinkClick r:id="rId3"/>
              </a:rPr>
              <a:t>Cell</a:t>
            </a:r>
            <a:r>
              <a:rPr lang="en-US" sz="800" dirty="0">
                <a:hlinkClick r:id="rId3"/>
              </a:rPr>
              <a:t> </a:t>
            </a:r>
            <a:r>
              <a:rPr lang="en-US" sz="800" b="1" dirty="0">
                <a:hlinkClick r:id="rId3"/>
              </a:rPr>
              <a:t>177</a:t>
            </a:r>
            <a:r>
              <a:rPr lang="en-US" sz="800" dirty="0">
                <a:hlinkClick r:id="rId3"/>
              </a:rPr>
              <a:t>(1): 26-31.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8360370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ANU2018</Template>
  <TotalTime>401</TotalTime>
  <Words>950</Words>
  <Application>Microsoft Macintosh PowerPoint</Application>
  <PresentationFormat>On-screen Show (16:9)</PresentationFormat>
  <Paragraphs>167</Paragraphs>
  <Slides>21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Cambria Math</vt:lpstr>
      <vt:lpstr>ANUPowerpointTemplate2010</vt:lpstr>
      <vt:lpstr>MitoImpute: Mitochondrial DNA reference panel and imputation pipeline</vt:lpstr>
      <vt:lpstr>PowerPoint Presentation</vt:lpstr>
      <vt:lpstr>Mitochondrial DNA (mtDNA)</vt:lpstr>
      <vt:lpstr>Mitochondrial DNA (mtDNA)</vt:lpstr>
      <vt:lpstr>Mitochondrial DNA (mtDNA)</vt:lpstr>
      <vt:lpstr>Mitochondrial DNA (mtDNA)</vt:lpstr>
      <vt:lpstr>mtDNA Haplogroups</vt:lpstr>
      <vt:lpstr>mtDNA Haplogroups</vt:lpstr>
      <vt:lpstr>PowerPoint Presentation</vt:lpstr>
      <vt:lpstr>PowerPoint Presentation</vt:lpstr>
      <vt:lpstr>Missing diversity and incomplete data</vt:lpstr>
      <vt:lpstr>MitoImpute reference alignment</vt:lpstr>
      <vt:lpstr>MitoImpute reference panel</vt:lpstr>
      <vt:lpstr>MitoImpute reference panel</vt:lpstr>
      <vt:lpstr>Alignment quality</vt:lpstr>
      <vt:lpstr>Diversity in the reference alignment/panel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Tim McInerney</cp:lastModifiedBy>
  <cp:revision>48</cp:revision>
  <dcterms:created xsi:type="dcterms:W3CDTF">2010-10-19T05:25:31Z</dcterms:created>
  <dcterms:modified xsi:type="dcterms:W3CDTF">2020-08-18T23:22:57Z</dcterms:modified>
</cp:coreProperties>
</file>